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7" r:id="rId10"/>
    <p:sldId id="269" r:id="rId11"/>
    <p:sldId id="26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8F51B-B9DF-4C0C-896B-D04FB87E7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86E045E-D4A7-45A1-8CB5-8E6B1E1FB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0D157-6835-4AD6-986C-39C8B710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611D3A-D842-4173-B38B-CB072A08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B7360B3-893B-4D0A-AF7E-822F08DA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32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1FA79C-4318-41D5-A287-0ACDD22F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2502F1-0CBD-43EC-B07F-8ACAFB4D9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D7E563-0DBF-40FA-A7AD-33118C51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B7DA99-05E7-4730-ADF6-95F35270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00E56B-B0ED-4EE4-AAEF-7FFBF39F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204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D2F4760-F567-4044-BF98-39C4866DC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0119471-FB91-4C03-88F0-60BEE596A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A81BEB-4D87-42E8-AA3E-067B7B199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DFB4F71-70D1-4409-B4B8-DAF40987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596998B-76B0-46D9-BCF8-727FB5E7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222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10AAA-2C23-42B6-AC06-9A9A717C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05F896-DEDB-4E7E-AAE3-1673FF79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E83446-CAF1-4A67-AAAE-B4DC60EC8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F8FE5B-8176-4471-A8D5-95279ED65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FB9A25-7285-4C60-A6E2-2B2E3DDC6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38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FBE9-102E-4DBE-82A9-083587B01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22E1CB-1DA2-4B70-ADEF-41D75E7AF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887222E-FF94-4716-BB4F-5D61C0EC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FFF9F8-5EFA-47BC-A1C2-B5831BC9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401B0-BB26-4597-AFA0-42D0BB75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160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3477BF-EF09-4AE6-84B4-A56CF91A5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42415B-9F51-46E0-880B-469D02C99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1909AA-1E42-446D-A8F6-3472F6C5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1F4E49-8FED-4C20-B1C1-270C2F6EC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569C91E-81F0-4873-99C3-E7BA6DFD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C219F9-60A7-4D3F-A943-CCF2B58B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641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3EB5D-35EC-467A-A2F7-0390ADFDE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CC09FE-E0A5-496D-8D57-EFA05D9D9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E3DF1C-C5DC-4692-87BD-CDAA15599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0B5A28-D4B5-4393-8C40-1909D96200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9F2AD4D-3601-4B17-9299-FC40817EC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91D15A6-0F97-41EB-9D0F-2AF5254C4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C2199A1-0780-4F11-AB00-0668E5D2D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15A9579-7864-48E6-A8B2-35ACEF49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594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DB3BC-8E4C-425D-96FD-91801829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5332F0-F8D0-4834-9AD2-247B11142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9B5A52-327F-4E52-9EFB-43396536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F252D5D-0DF7-4C97-BA94-25CDB4DA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284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09A03B9-7511-4189-80BF-B5E8A61E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32E8028-63E2-4AF5-B310-BD2FAB27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B3B4EBB-7AA0-4B22-8D07-F13CA06C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655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9AB3B-3C2C-4008-B8A5-842614AB8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479EB5-A216-4D1E-BADE-9F783C26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D17B7A-EF42-45C6-8C0F-54E4A741F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9BF1654-330E-4595-ADD2-C2247ECC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22280B-FFAF-4219-ACA1-57EB98322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8164F5-FD80-43D1-9570-B956D789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0441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EACF8-CA96-4F65-8A95-E0B17F0E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AED353D-6B15-432B-8D0E-D6414400C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7A0A4D-2D1F-437A-A2C7-2856B110E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AAC78B7-74DF-42CE-B3CD-DB573728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737F87F-746D-4FEA-8399-0830644C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9A63D96-073C-4173-A5F7-7C64E5F8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26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CD4B0EC-F180-48FA-B08C-CFEE5EC5D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788462F-B57C-4B61-99FD-3B77E5632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6AE253-FCDF-4268-9F1D-D89E80D20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04C4-A6DA-4287-B4FF-C5C5A641E887}" type="datetimeFigureOut">
              <a:rPr lang="uk-UA" smtClean="0"/>
              <a:t>06.05.2025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AA3B4C-7B73-4EF0-A338-CE6BE4FD3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5AD6-4C0A-4632-B259-C65199941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8FAAE-2925-4815-AFB9-0BDD27BD6B0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32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nsm.com.ua/cgi-bin/m/ah.pl?f=WAR2" TargetMode="External"/><Relationship Id="rId2" Type="http://schemas.openxmlformats.org/officeDocument/2006/relationships/hyperlink" Target="https://www.jnsm.com.ua/h/0510N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jnsm.com.ua/h/IN7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5532468-3819-42D4-AB56-7F7519B5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657" y="247850"/>
            <a:ext cx="7826927" cy="14428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Ми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мусимо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українцями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Франко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Шматок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звешся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нас.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будеш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нас..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ru-RU" sz="20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Ліна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Костенко</a:t>
            </a:r>
            <a:br>
              <a:rPr lang="ru-RU" sz="20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00" b="0" i="0" dirty="0">
                <a:solidFill>
                  <a:schemeClr val="accent1">
                    <a:lumMod val="75000"/>
                  </a:schemeClr>
                </a:solidFill>
                <a:effectLst/>
                <a:latin typeface="Montserrat" panose="00000500000000000000" pitchFamily="2" charset="-52"/>
              </a:rPr>
            </a:b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DCF0E483-3242-4716-8401-AC7401F31B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2" y="3980272"/>
            <a:ext cx="4899400" cy="2629878"/>
          </a:xfr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DC278D8-048F-41B8-B364-748A97AD0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1744" y="1825625"/>
            <a:ext cx="5033394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хронологічної та просторової компетентності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історії для утвердження</a:t>
            </a:r>
          </a:p>
          <a:p>
            <a:pPr marL="0" indent="0" algn="ctr"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національної та громадянської ідентичності</a:t>
            </a:r>
          </a:p>
          <a:p>
            <a:pPr marL="0" indent="0" algn="ctr">
              <a:buNone/>
            </a:pPr>
            <a:endParaRPr lang="uk-UA" sz="1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Консультант </a:t>
            </a:r>
            <a:r>
              <a:rPr lang="uk-UA" sz="18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К.Маліцька</a:t>
            </a:r>
            <a:endParaRPr lang="uk-UA" sz="1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2E1165-94EE-412F-9E81-2FF0C653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532" y="130577"/>
            <a:ext cx="1755783" cy="15601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2A2745-CD10-4D87-8E43-684AD4DCFB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6" r="4681"/>
          <a:stretch/>
        </p:blipFill>
        <p:spPr>
          <a:xfrm>
            <a:off x="450522" y="1825625"/>
            <a:ext cx="4187588" cy="23529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8AB00C-E5ED-4A7B-BE3A-4C1A4E5E1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97" y="1825625"/>
            <a:ext cx="1800225" cy="23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3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ABF8785-5F37-47BE-803D-03D25EC91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253" y="202986"/>
            <a:ext cx="7298422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</a:t>
            </a:r>
            <a:r>
              <a:rPr kumimoji="0" lang="uk-UA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міння</a:t>
            </a: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учнів з просторової  </a:t>
            </a:r>
            <a:b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 компетентності</a:t>
            </a:r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AAE6260-0E29-47BA-A373-229E89277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675" y="1895912"/>
            <a:ext cx="4867701" cy="42810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0" lang="uk-UA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співвідносити</a:t>
            </a: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розвиток історичних явищ і процесів з географічним положенням країн та природними умовами; </a:t>
            </a:r>
          </a:p>
          <a:p>
            <a:pPr marL="0" indent="0">
              <a:buNone/>
            </a:pP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користуючись картою, </a:t>
            </a: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пояснювати</a:t>
            </a: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причини і наслідки історичних подій, процесів вітчизняної і всесвітньої історії, основні тенденції розвитку міжнародних відносин, пов’язані з геополітичними чинниками і факторами навколишнього середовища; </a:t>
            </a:r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CC5FCBCF-F90F-41C1-AEF6-9DF681442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15453" y="1812022"/>
            <a:ext cx="2876547" cy="448811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kumimoji="0" lang="uk-UA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</a:t>
            </a: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характеризувати,</a:t>
            </a: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спираючись на карту, історичний процес та його регіональні особливості; </a:t>
            </a:r>
          </a:p>
          <a:p>
            <a:pPr marL="0" indent="0">
              <a:buNone/>
            </a:pP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4)  </a:t>
            </a:r>
            <a:r>
              <a:rPr kumimoji="0" lang="uk-UA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вміння </a:t>
            </a:r>
            <a:r>
              <a:rPr kumimoji="0" lang="uk-UA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розв’язувати проблемні задачі, використовуючи карту як джерело історичної інформації </a:t>
            </a:r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584AF7-1391-4AB9-8C1F-AB5DA753D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1820410"/>
            <a:ext cx="4219662" cy="32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3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E3E6C-1A1A-45C7-948F-CCBDD90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743" y="100668"/>
            <a:ext cx="8388992" cy="125835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Знаннєвий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просторової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42256E-C52F-44B6-BCEF-84D87CDE7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670" y="1510018"/>
            <a:ext cx="4225120" cy="46669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уявлення і поняття про: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історичний простір; </a:t>
            </a: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 між географічним положенням, природними умовами і способом життя людини;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8E2861B-15DD-4633-866C-45E3CD26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6928" y="1510018"/>
            <a:ext cx="4113402" cy="466694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особливостями протікання суспільних процесів;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 геополітичні чинники суспільних процесів; історичну карту і способи її використання для аналізу історичного процесу 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6507F9-2487-4135-9D5B-A9BF3EDF5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769" y="1825625"/>
            <a:ext cx="2800490" cy="14712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E3A34-673F-46C5-B8F2-3A2BC69B4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b="22252"/>
          <a:stretch/>
        </p:blipFill>
        <p:spPr>
          <a:xfrm>
            <a:off x="4605556" y="3355596"/>
            <a:ext cx="3109656" cy="290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9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C36E3-3503-4634-B570-CDC1CE1E3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09059"/>
            <a:ext cx="8086987" cy="1333847"/>
          </a:xfrm>
        </p:spPr>
        <p:txBody>
          <a:bodyPr>
            <a:normAutofit/>
          </a:bodyPr>
          <a:lstStyle/>
          <a:p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ефективної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картами </a:t>
            </a:r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36A2CB-A5ED-4266-BB7B-F8088D5FF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302" y="1510018"/>
            <a:ext cx="5639498" cy="46669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uk-UA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наступність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п’ятого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одинадцятого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вікові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реалізація функцій історичних карт (</a:t>
            </a:r>
            <a:r>
              <a:rPr lang="uk-UA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інформаційної, навчальної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картами (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колективної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indent="0">
              <a:buNone/>
            </a:pP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карт,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3F0BC6-0045-4C4D-8881-76705581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098" y="1568741"/>
            <a:ext cx="5181600" cy="49914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3300" b="1" i="1" u="none" strike="noStrike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Обов’язкові вимоги до результатів навчання: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 </a:t>
            </a:r>
            <a:r>
              <a:rPr lang="uk-UA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геопросторово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орієнтуватися в історичному часі;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використовувати карту як джерело інформації, виокремлювати основні елементи карти та пояснювати їх значення;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пояснювати, як географічне положення впливає на спосіб життя та світогляд людей;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на карті положення географічних об’єктів, культурно-історичних пам’яток, місця історичних подій.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228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EA31-F7B2-4337-8B12-8FA6DCFB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98" y="83891"/>
            <a:ext cx="5106099" cy="1249960"/>
          </a:xfrm>
        </p:spPr>
        <p:txBody>
          <a:bodyPr>
            <a:normAutofit fontScale="90000"/>
          </a:bodyPr>
          <a:lstStyle/>
          <a:p>
            <a:r>
              <a:rPr lang="uk-UA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</a:t>
            </a:r>
            <a:r>
              <a:rPr lang="ru-RU" sz="3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картографічних</a:t>
            </a:r>
            <a: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умінь</a:t>
            </a:r>
            <a: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sz="32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03B2D4-3E23-4764-8706-8E8A57232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732" y="1333851"/>
            <a:ext cx="3878513" cy="4454553"/>
          </a:xfrm>
        </p:spPr>
        <p:txBody>
          <a:bodyPr>
            <a:normAutofit fontScale="85000" lnSpcReduction="20000"/>
          </a:bodyPr>
          <a:lstStyle/>
          <a:p>
            <a:endParaRPr lang="uk-UA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сприймати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досліджувати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історичному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картами;</a:t>
            </a:r>
          </a:p>
          <a:p>
            <a:endParaRPr lang="uk-UA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орієнтуватися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3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65D5BE3-3215-4799-B4AF-D09B0B6E0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01760" y="167779"/>
            <a:ext cx="4236442" cy="6291744"/>
          </a:xfrm>
        </p:spPr>
        <p:txBody>
          <a:bodyPr>
            <a:normAutofit fontScale="85000" lnSpcReduction="20000"/>
          </a:bodyPr>
          <a:lstStyle/>
          <a:p>
            <a:endParaRPr lang="uk-UA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локалізувати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показувати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словесно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описувати</a:t>
            </a:r>
            <a:r>
              <a:rPr lang="ru-RU" sz="2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історико-географічні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0" indent="0">
              <a:buNone/>
            </a:pPr>
            <a:endParaRPr lang="uk-UA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причинно-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наслідкових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картосхем і легенд до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авторської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 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3B6B14-BB21-4FDF-9492-E4E7303A4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16" t="15593"/>
          <a:stretch/>
        </p:blipFill>
        <p:spPr>
          <a:xfrm>
            <a:off x="4724179" y="1021359"/>
            <a:ext cx="2994870" cy="19546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4F8410-E018-4188-B66D-F95F5A96F2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80" t="28226" r="7298" b="3322"/>
          <a:stretch/>
        </p:blipFill>
        <p:spPr>
          <a:xfrm>
            <a:off x="4472952" y="3103926"/>
            <a:ext cx="341744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6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9BFCD-9D71-4524-A83F-922DF3B9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6" y="1"/>
            <a:ext cx="11308358" cy="1275126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просторових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</a:t>
            </a:r>
            <a:r>
              <a:rPr lang="ru-RU" sz="3600" b="1" i="0" u="none" strike="noStrike" baseline="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b="1" i="0" u="none" strike="noStrike" baseline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C691633-D9DB-4EE3-B5C1-D612C3F2B7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508" y="1825625"/>
            <a:ext cx="4966283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uk-UA" sz="3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</a:p>
          <a:p>
            <a:pPr marL="0" indent="0">
              <a:buNone/>
            </a:pP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показувати місця історичних подій; 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історико-географічний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географічне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історичного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карті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словесним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поясненням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BF5CDE8-5334-4175-9DAE-23C08AF31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uk-UA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систематизація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геополітичну ситуацію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 і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картосхем;</a:t>
            </a:r>
          </a:p>
          <a:p>
            <a:pPr>
              <a:buFontTx/>
              <a:buChar char="-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идактичні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топонімічні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731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A891A-2920-424F-8E46-5EB41EA5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84" y="365125"/>
            <a:ext cx="10808516" cy="649943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Хронологічна компетентність: поняття, структура вмінь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C8C2DD2-E4A4-487D-B838-8AFF77A95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891" y="1015068"/>
            <a:ext cx="2835479" cy="566256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 здатність учнів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суспільні явища в розвитку та в конкретних історичних умовах певного часу;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співвідносити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історичні події, явища з періодами/епохами, орієнтуватися в науковій періодизації;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періодизацію як спосіб пізнання історичного процесу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8E5EB6-6616-46E5-A4F9-FC6F62475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80763" y="981512"/>
            <a:ext cx="8576346" cy="576323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називати найважливіші дати; 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визначати дати та хронологічні межі подій; тлумачити хронологічні по­няття;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відносити дати та події до відповідних історичних періодів та епох;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співвідносити різні системи літочислення;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пояснювати, які ключові факто­ри пов’язують події між собою;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позначати на лінії часу запропоновані вчителем дати подій;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співвідносити рік зі століттям;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визначати послідовність та тривалість подій, їхню від­даленість від сьогодення;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визначати наступність подій у часі;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складати хронологічні та синхроністичні таблиці;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виявляти ієрархічність подій та тривалість процесів;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порівнювати події за часом, коли вони відбувалися, та їхню тривалість;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виділяти етапи історич­них подій та процесів;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виділяти сутнісні ознаки історичного періоду чи етапу;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знаходити місце події в загальному хронологічному контексті;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оцінювати аргументованість й обґрунтованість періодизацій історичних процесів;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створювати часові асоціації; </a:t>
            </a:r>
          </a:p>
          <a:p>
            <a:pPr fontAlgn="base"/>
            <a:r>
              <a:rPr lang="uk-UA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складати власну періодизацію історичного процесу.</a:t>
            </a:r>
            <a:endParaRPr lang="uk-UA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722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0B4CC3A-4B6E-4F93-BDFF-54A7DB2D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365126"/>
            <a:ext cx="7264865" cy="540885"/>
          </a:xfr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Стандартні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задачі</a:t>
            </a:r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8315AA54-0A6C-44F1-8AE1-784D763D9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061" y="1266738"/>
            <a:ext cx="4882391" cy="5226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1.Задачі на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встановлення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подій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датами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дат за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подіями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7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відбулася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972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р.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Дніпро­вих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порогів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вперше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докумен­тальних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джерелах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вжито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назву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»? </a:t>
            </a:r>
            <a:endParaRPr lang="uk-U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.Задачі на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fontAlgn="base"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по­дія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дата?»</a:t>
            </a:r>
          </a:p>
          <a:p>
            <a:pPr marL="0" indent="0" fontAlgn="base"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коронація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галицького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князя Данила Романовича –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короля,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відомо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1253 року?» </a:t>
            </a:r>
            <a:endParaRPr lang="uk-UA" sz="7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Любецькому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з’їзді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князів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1097 року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ухвалено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міжусобні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прийняте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uk-UA" sz="7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uk-UA" sz="7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1708 році укладено союз Швеції і України з метою здобуття незалежності  від Московії. Скільки років пройшло до дня проголошення незалежності </a:t>
            </a:r>
            <a:r>
              <a:rPr lang="uk-UA" sz="7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Ураїни</a:t>
            </a:r>
            <a:r>
              <a:rPr lang="uk-UA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</a:t>
            </a:r>
            <a:endParaRPr lang="uk-UA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endParaRPr lang="uk-UA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02785635-BF45-4F47-8BA6-0F02C6CF1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4514" y="1132513"/>
            <a:ext cx="6076424" cy="536036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однієї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по­дії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минуло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одні­єї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відбулася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kumimoji="0" lang="uk-UA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минуло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Тарасової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ночі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до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захоплення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Кодацької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фортеці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козаками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Сулими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Якого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року у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Глухові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створено перший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спеціальний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музичний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заклад,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сталося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19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укладення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Конституції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Пилипа</a:t>
            </a:r>
            <a:r>
              <a:rPr kumimoji="0" lang="ru-RU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Орлика?»</a:t>
            </a:r>
            <a:endParaRPr lang="ru-RU" sz="7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</a:t>
            </a:r>
            <a:r>
              <a:rPr lang="uk-UA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курсов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ru-RU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ru-RU" sz="7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Різницю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Емським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указом та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Валуєвським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циркуляром додайте до року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заснування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масового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визвольного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руху на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земель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отримали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?» (1876-1863=13; 13+1861=1874р. </a:t>
            </a:r>
          </a:p>
          <a:p>
            <a:pPr marL="0" indent="0" fontAlgn="base">
              <a:buNone/>
            </a:pPr>
            <a:r>
              <a:rPr lang="ru-RU" sz="7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7200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Вінстон</a:t>
            </a:r>
            <a:r>
              <a:rPr lang="uk-UA" sz="7200" b="1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 Леонард Спенсер </a:t>
            </a:r>
            <a:r>
              <a:rPr lang="uk-UA" sz="7200" b="1" i="0" dirty="0" err="1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Черчілль</a:t>
            </a:r>
            <a:r>
              <a:rPr lang="uk-UA" sz="7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британський політичний діяч, </a:t>
            </a:r>
            <a:r>
              <a:rPr lang="uk-UA" sz="7200" b="0" i="0" u="sng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2"/>
              </a:rPr>
              <a:t>прем'єр-міністр країни</a:t>
            </a:r>
            <a:r>
              <a:rPr lang="uk-UA" sz="7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(1940-45, 1951-55 рр.), один з лідерів антигітлерівської коаліції в роки </a:t>
            </a:r>
            <a:r>
              <a:rPr lang="uk-UA" sz="7200" b="0" i="0" u="sng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3"/>
              </a:rPr>
              <a:t>Другої світової війни</a:t>
            </a:r>
            <a:r>
              <a:rPr lang="uk-UA" sz="7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, лауреат </a:t>
            </a:r>
            <a:r>
              <a:rPr lang="uk-UA" sz="7200" b="0" i="0" u="sng" strike="noStrike" dirty="0">
                <a:solidFill>
                  <a:srgbClr val="222222"/>
                </a:solidFill>
                <a:effectLst/>
                <a:latin typeface="Georgia" panose="02040502050405020303" pitchFamily="18" charset="0"/>
                <a:hlinkClick r:id="rId4"/>
              </a:rPr>
              <a:t>Нобелівської премії</a:t>
            </a:r>
            <a:r>
              <a:rPr lang="uk-UA" sz="7200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в галузі літератури (1953</a:t>
            </a:r>
            <a:r>
              <a:rPr lang="ru-RU" sz="7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);</a:t>
            </a:r>
            <a:endParaRPr lang="uk-UA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5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EE700-3DEE-4B9A-831A-7CB35F0F9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14" y="365126"/>
            <a:ext cx="6576969" cy="742222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Стандартні хронологічні задачі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4BC7D9C-AB14-49C4-A162-33A7A0667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114" y="1333850"/>
            <a:ext cx="5519956" cy="484311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</a:t>
            </a: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 з переліку дат, які стосуються подій, діяльності осіб, процесів . 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А)Оберіть з переліку дати, які стосуються діяльності Ярослава Мудрого: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988р; 1019р.;1036р.;1054р.; 1068р.;</a:t>
            </a:r>
            <a:endParaRPr lang="uk-UA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125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Б)Оберіть з переліку дати, які стосуються перебігу процесу Руїни: </a:t>
            </a:r>
          </a:p>
          <a:p>
            <a:pPr marL="238125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1657р.; 1661р;1665р.;1667р.;1686р.;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125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В)Оберіть з переліку дати, які стосуються періоду « відлиги»:1949р.;1953р.;1956р.; 1957р.;1972р.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4E39909-30D6-4BF7-9BB8-728D6859C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33182"/>
            <a:ext cx="5181600" cy="494378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 на порівняння подій «що відбулося раніше…»</a:t>
            </a:r>
            <a:endParaRPr lang="uk-U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125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А)Що відбулося раніше: Акт злуки УНР і ЗУНР  на Софіївському майдані в Києві чи Хліборобський конгрес у Києві ?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8125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Б)Що відбулося раніше: прийняття Малого Герба держави Україна чи запровадження національної грошової одиниці-гривні?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304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9254EA3-E8D7-47C5-9B9C-281DA4540B9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Нестандартні хронологічні задачі – формують  вміння 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співвідносити</a:t>
            </a:r>
            <a:r>
              <a:rPr lang="uk-UA" sz="24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 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 системи літочислення,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працювати з неадаптованими істо­ричними джерелами, зміст яких складає хронологічний матеріал</a:t>
            </a:r>
            <a:b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01F2798-747F-4685-B3E3-8BEBBF3256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base"/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віддаленості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зазначеної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переходом через еру: «У 1893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В.Хвойко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на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вулиці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Кирилівській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55,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трипільської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існувала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І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ІІІ тис. до н.е. За 3 роки проводилися дослідження біля сіл Трипілля, Жуківці, Стайки на </a:t>
            </a:r>
            <a:r>
              <a:rPr lang="uk-UA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Київщині.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1896 році було заявлено про відкриття найдавнішої землеробської культури </a:t>
            </a:r>
            <a:r>
              <a:rPr lang="uk-UA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uk-UA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Європи.»</a:t>
            </a:r>
          </a:p>
          <a:p>
            <a:pPr marL="0" indent="0" fontAlgn="base">
              <a:buNone/>
            </a:pPr>
            <a:r>
              <a:rPr lang="uk-U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А)Скільки часу трипільські пам’ятки пролежали в землі Києва  в очікуванні свого відкриття?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Скільки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відділяє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трипільської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555555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рік 6545 [___________]. Заложив князь город — великий Київ, а в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</a:t>
            </a:r>
            <a: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сього ворота є Золоті. Заложив він також церкву Святої Софії, премудрості божої, митрополію, а потім церкву на Золотих Воротах, кам’яну, Благовіщення Святої Богородиц</a:t>
            </a:r>
            <a:r>
              <a:rPr lang="uk-UA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і.»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6641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EFC463C-E931-48B8-AC0A-B0E2FA8E8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288" y="365125"/>
            <a:ext cx="5922628" cy="8512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Нестандартні хронологічні задачі</a:t>
            </a:r>
            <a:endParaRPr lang="uk-UA" sz="28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6D64DC5B-B437-4868-B0CD-0C2304FDD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020" y="1342239"/>
            <a:ext cx="5508771" cy="4834724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8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озташувати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описані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уривках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хронологічній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8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)«І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сталася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січ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люта, і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ледве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одолів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Ярослав, і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побігли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печеніги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боки, і не знали вони,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втікати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І так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погинули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вони, а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решта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десь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розбіглась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Б) «І став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городи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зводити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Дерні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по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Остру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по Трубежу, і по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і по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Стугні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Грандіозні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фортифікації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увічнено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Змієві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вали».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В)«Поставив Ярослав Русина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Іларіона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митрополитом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Святій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Софії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зібравши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єпископів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Г) «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Повелів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поскидати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кумирів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тих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порубати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оддати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Перуна ж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повелів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прив'язати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коневі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хвоста і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волочити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гори по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Боричевому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узвозу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8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ручай</a:t>
            </a:r>
            <a:r>
              <a:rPr lang="ru-RU" sz="8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69F4A93-6321-47FE-98B8-77767E434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46" y="1342239"/>
            <a:ext cx="5765334" cy="5276674"/>
          </a:xfrm>
        </p:spPr>
        <p:txBody>
          <a:bodyPr>
            <a:normAutofit fontScale="25000" lnSpcReduction="20000"/>
          </a:bodyPr>
          <a:lstStyle/>
          <a:p>
            <a:endParaRPr lang="uk-UA" sz="2800" dirty="0">
              <a:solidFill>
                <a:srgbClr val="555555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Хронологічні задачі</a:t>
            </a:r>
          </a:p>
          <a:p>
            <a:pPr marL="0" indent="0">
              <a:buNone/>
            </a:pPr>
            <a:r>
              <a:rPr lang="uk-UA" sz="8000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А) до року хрещення Русі-України додайте рік облоги Києва монголами, розділіть на 2, додайте  73 і отримаєте рік, що вважають роком першої згадки назви «Україна».  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dirty="0">
                <a:solidFill>
                  <a:srgbClr val="55555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рівняння, в якому замість букв необхідно підставити відомі дати.</a:t>
            </a:r>
          </a:p>
          <a:p>
            <a:pPr marL="0" indent="0">
              <a:buNone/>
            </a:pPr>
            <a:r>
              <a:rPr lang="uk-UA" sz="8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Приклад:               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(А-10):4+(Б+8)-В+981=Г</a:t>
            </a:r>
            <a:endParaRPr lang="uk-UA" sz="8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А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Битва під </a:t>
            </a:r>
            <a:r>
              <a:rPr lang="uk-UA" sz="8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Дорогочином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Б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Зруйнування Києва монголами;</a:t>
            </a:r>
          </a:p>
          <a:p>
            <a:pPr marL="0" indent="0">
              <a:buNone/>
            </a:pP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В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помер Данило Галицький;</a:t>
            </a:r>
          </a:p>
          <a:p>
            <a:pPr marL="0" indent="0">
              <a:buNone/>
            </a:pP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Г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наслідок всіх подій.</a:t>
            </a:r>
          </a:p>
          <a:p>
            <a:pPr marL="0" indent="0">
              <a:buNone/>
            </a:pP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Розв’язання та відповідь: </a:t>
            </a:r>
            <a:r>
              <a:rPr lang="uk-UA" sz="8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(1238 – 10) : 4 + (Б+8) – В + 981 = </a:t>
            </a: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1272</a:t>
            </a:r>
            <a:r>
              <a:rPr lang="uk-UA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uk-UA" sz="8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Г</a:t>
            </a:r>
            <a:r>
              <a:rPr lang="uk-UA" sz="8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перенесення столиці до Львова сином Данила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8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152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6528E-D7A0-4FF6-8506-7E7EE0F0A9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Хронологічні комплекси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–поєднання двох або кількох взаємопов’язаних фактів для закріплення в пам’яті учнів як самих фактів, так і їх дат шляхом пояснення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існують між ними.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E81B305-08BF-49A5-8927-B22896B83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450" y="1825625"/>
            <a:ext cx="4890781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«Великі битви Національно-визвольної війни під орудою Богдана Хмельницького»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«Угоди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гетьманівського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уряду з Польщею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московією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«Лівобережні гетьмани та їх політика»;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Походи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-татарських військ на землі Правобережної України» (1672,1677, 1678);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Кримське ханство»;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A7DC54F-96F7-42A5-8934-FEA46E56F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95376" y="2206305"/>
            <a:ext cx="3959603" cy="373576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  <a:defRPr/>
            </a:pP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«Договірні статті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гетьманівського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 з </a:t>
            </a:r>
            <a:r>
              <a:rPr lang="uk-UA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московією</a:t>
            </a:r>
            <a:r>
              <a:rPr lang="uk-UA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(1659,1665,1669,1672,1687)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«Перша війна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большевицької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 УНР (грудень 1917- березень 1918)»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«Національне відродження в Україні ХІХ ст.»</a:t>
            </a:r>
          </a:p>
          <a:p>
            <a:pPr marL="0" indent="0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Україна в системі сталінської індустріалізації»</a:t>
            </a: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7F5CF5-1754-45CE-A6E9-312C4D5D0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t="18719" r="6914"/>
          <a:stretch/>
        </p:blipFill>
        <p:spPr>
          <a:xfrm>
            <a:off x="5310231" y="4352993"/>
            <a:ext cx="2559079" cy="15890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D0432-E218-4940-B59E-A4AD3801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26" y="2334003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6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A5CF5-83D9-4B4A-8ED7-5FAC720C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94" y="415459"/>
            <a:ext cx="7625593" cy="18831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Просторова компетентність –уміння орієнтуватися в </a:t>
            </a:r>
            <a:r>
              <a:rPr lang="uk-UA" sz="2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історничному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просторі та знаходити взаємозалежності в розвитку суспільства, господарства, культури та природнього довкілля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432741-20DF-4392-AED3-82592CE8E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2298583"/>
            <a:ext cx="5633906" cy="38783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uk-UA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i="0" u="none" strike="noStrike" baseline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росторова компетентність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складні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вміння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базуються на знаннях і досвіді, та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ціннісні орієнтири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учнів, що на науковому рівні забезпечують розуміння простору як основи розвитку історичного процесу. </a:t>
            </a:r>
          </a:p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 просторової компетентності -  </a:t>
            </a:r>
            <a:r>
              <a:rPr lang="uk-UA" sz="2800" b="1" i="0" u="sng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що забезпечують орієнтацію учнів в історичному просторі, уміння читати історичну інформацію з історичної карти, уміння здійснювати аналіз-синтез просторово-історичних об’єктів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F2873A3-BEA2-4C80-8FC2-4EFBE190D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022" y="2298583"/>
            <a:ext cx="4969778" cy="387837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3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uk-UA" sz="3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Карта- основне джерело</a:t>
            </a:r>
          </a:p>
          <a:p>
            <a:pPr marL="0" indent="0">
              <a:buNone/>
            </a:pPr>
            <a:endParaRPr lang="uk-UA" sz="380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карта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різновид наочності, що є умовно-графічним просторовим зображенням історичних об’єктів і фактів, яке ґрунтується на відомостях історичної географії </a:t>
            </a:r>
            <a:endParaRPr lang="uk-UA" sz="4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образно-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знакове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2FDB0C-8CA4-4102-BD54-B559B989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153" y="248830"/>
            <a:ext cx="3800213" cy="18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6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4161A-E124-4072-A1DD-EC1506DE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66" y="365125"/>
            <a:ext cx="8038531" cy="986003"/>
          </a:xfrm>
        </p:spPr>
        <p:txBody>
          <a:bodyPr>
            <a:noAutofit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 розвитку та вміння учнів просторової компетентності 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8064C0-73F9-4644-BECA-0E1130EA8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364" y="1351128"/>
            <a:ext cx="5801436" cy="514174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розглядати суспільні явища у розвитку та в конкретно-історичних умовах певного часу;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співвідносити історичні події, явища з періодами (епохами), орієнтуватися в науковій періодизації історії;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використовувати історичну періодизацію як спосіб пізнання історичного процесу;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виявляти зміни і тяглість життя суспільства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573F63C-103A-426A-8D41-2AF111EE17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3501" r="1934" b="17414"/>
          <a:stretch/>
        </p:blipFill>
        <p:spPr>
          <a:xfrm>
            <a:off x="6096000" y="1468073"/>
            <a:ext cx="5975758" cy="4571999"/>
          </a:xfrm>
        </p:spPr>
      </p:pic>
    </p:spTree>
    <p:extLst>
      <p:ext uri="{BB962C8B-B14F-4D97-AF65-F5344CB8AC3E}">
        <p14:creationId xmlns:p14="http://schemas.microsoft.com/office/powerpoint/2010/main" val="536398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1847</Words>
  <Application>Microsoft Office PowerPoint</Application>
  <PresentationFormat>Широкий екран</PresentationFormat>
  <Paragraphs>152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Georgia</vt:lpstr>
      <vt:lpstr>Montserrat</vt:lpstr>
      <vt:lpstr>Open Sans</vt:lpstr>
      <vt:lpstr>Segoe UI</vt:lpstr>
      <vt:lpstr>Times New Roman</vt:lpstr>
      <vt:lpstr>Тема Office</vt:lpstr>
      <vt:lpstr>                    Ми мусимо навчитися чути себе українцями                                                                                                       Іван Франко Шматок землі, ти звешся Україною. Ти був до нас. Ти будеш після нас..                                                                                                      Ліна Костенко  </vt:lpstr>
      <vt:lpstr>Хронологічна компетентність: поняття, структура вмінь</vt:lpstr>
      <vt:lpstr>Стандартні хронологічні задачі</vt:lpstr>
      <vt:lpstr>Стандартні хронологічні задачі</vt:lpstr>
      <vt:lpstr>Нестандартні хронологічні задачі – формують  вміння співвідносити різні системи літочислення, працювати з неадаптованими істо­ричними джерелами, зміст яких складає хронологічний матеріал </vt:lpstr>
      <vt:lpstr>Нестандартні хронологічні задачі</vt:lpstr>
      <vt:lpstr>Хронологічні комплекси –поєднання двох або кількох взаємопов’язаних фактів для закріплення в пам’яті учнів як самих фактів, так і їх дат шляхом пояснення зв’язків, що існують між ними.</vt:lpstr>
      <vt:lpstr>Просторова компетентність –уміння орієнтуватися в історничному   просторі та знаходити взаємозалежності в розвитку суспільства, господарства, культури та природнього довкілля</vt:lpstr>
      <vt:lpstr>Критерії  розвитку та вміння учнів просторової компетентності  </vt:lpstr>
      <vt:lpstr>    Вміння учнів з просторової                   компетентності</vt:lpstr>
      <vt:lpstr>Знаннєвий компонент просторової компетентності включає:</vt:lpstr>
      <vt:lpstr>Основні методичні умови ефективної роботи з історичними картами </vt:lpstr>
      <vt:lpstr>Вимоги до картографічних  умінь і навичок учнів</vt:lpstr>
      <vt:lpstr> Типові завдання, спрямовані на формування просторових компетентностей учнів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user1</dc:creator>
  <cp:lastModifiedBy>user1</cp:lastModifiedBy>
  <cp:revision>62</cp:revision>
  <dcterms:created xsi:type="dcterms:W3CDTF">2025-04-15T07:18:47Z</dcterms:created>
  <dcterms:modified xsi:type="dcterms:W3CDTF">2025-05-06T08:30:00Z</dcterms:modified>
</cp:coreProperties>
</file>